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5" r:id="rId3"/>
    <p:sldId id="256" r:id="rId4"/>
    <p:sldId id="266" r:id="rId5"/>
    <p:sldId id="257" r:id="rId6"/>
    <p:sldId id="258" r:id="rId7"/>
    <p:sldId id="259" r:id="rId8"/>
    <p:sldId id="268" r:id="rId9"/>
    <p:sldId id="260" r:id="rId10"/>
    <p:sldId id="261" r:id="rId11"/>
    <p:sldId id="262" r:id="rId12"/>
    <p:sldId id="269" r:id="rId13"/>
    <p:sldId id="263" r:id="rId14"/>
    <p:sldId id="270" r:id="rId15"/>
    <p:sldId id="264" r:id="rId16"/>
    <p:sldId id="272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9F86-549A-423E-B345-C72EF6FA3349}" type="datetimeFigureOut">
              <a:rPr lang="it-IT" smtClean="0"/>
              <a:t>19/06/2018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1B28-198E-4C54-B11D-A4C9BDCDA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7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9F86-549A-423E-B345-C72EF6FA3349}" type="datetimeFigureOut">
              <a:rPr lang="it-IT" smtClean="0"/>
              <a:t>19/06/2018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1B28-198E-4C54-B11D-A4C9BDCDA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861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9F86-549A-423E-B345-C72EF6FA3349}" type="datetimeFigureOut">
              <a:rPr lang="it-IT" smtClean="0"/>
              <a:t>19/06/2018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1B28-198E-4C54-B11D-A4C9BDCDA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95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9F86-549A-423E-B345-C72EF6FA3349}" type="datetimeFigureOut">
              <a:rPr lang="it-IT" smtClean="0"/>
              <a:t>19/06/2018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1B28-198E-4C54-B11D-A4C9BDCDA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987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9F86-549A-423E-B345-C72EF6FA3349}" type="datetimeFigureOut">
              <a:rPr lang="it-IT" smtClean="0"/>
              <a:t>19/06/2018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1B28-198E-4C54-B11D-A4C9BDCDA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11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9F86-549A-423E-B345-C72EF6FA3349}" type="datetimeFigureOut">
              <a:rPr lang="it-IT" smtClean="0"/>
              <a:t>19/06/2018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1B28-198E-4C54-B11D-A4C9BDCDA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676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9F86-549A-423E-B345-C72EF6FA3349}" type="datetimeFigureOut">
              <a:rPr lang="it-IT" smtClean="0"/>
              <a:t>19/06/2018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1B28-198E-4C54-B11D-A4C9BDCDA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636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9F86-549A-423E-B345-C72EF6FA3349}" type="datetimeFigureOut">
              <a:rPr lang="it-IT" smtClean="0"/>
              <a:t>19/06/2018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1B28-198E-4C54-B11D-A4C9BDCDA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8374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9F86-549A-423E-B345-C72EF6FA3349}" type="datetimeFigureOut">
              <a:rPr lang="it-IT" smtClean="0"/>
              <a:t>19/06/2018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1B28-198E-4C54-B11D-A4C9BDCDA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882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9F86-549A-423E-B345-C72EF6FA3349}" type="datetimeFigureOut">
              <a:rPr lang="it-IT" smtClean="0"/>
              <a:t>19/06/2018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1B28-198E-4C54-B11D-A4C9BDCDA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721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9F86-549A-423E-B345-C72EF6FA3349}" type="datetimeFigureOut">
              <a:rPr lang="it-IT" smtClean="0"/>
              <a:t>19/06/2018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1B28-198E-4C54-B11D-A4C9BDCDA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340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99F86-549A-423E-B345-C72EF6FA3349}" type="datetimeFigureOut">
              <a:rPr lang="it-IT" smtClean="0"/>
              <a:t>19/06/2018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21B28-198E-4C54-B11D-A4C9BDCDA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66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INDOVINA CHI SONO…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000" dirty="0" smtClean="0"/>
              <a:t>Nascosto fino a primavera,</a:t>
            </a:r>
          </a:p>
          <a:p>
            <a:pPr marL="0" indent="0">
              <a:buNone/>
            </a:pPr>
            <a:r>
              <a:rPr lang="it-IT" sz="2000" dirty="0"/>
              <a:t>r</a:t>
            </a:r>
            <a:r>
              <a:rPr lang="it-IT" sz="2000" dirty="0" smtClean="0"/>
              <a:t>ispunto ai primi tepori,</a:t>
            </a:r>
          </a:p>
          <a:p>
            <a:pPr marL="0" indent="0">
              <a:buNone/>
            </a:pPr>
            <a:r>
              <a:rPr lang="it-IT" sz="2000" dirty="0"/>
              <a:t>a</a:t>
            </a:r>
            <a:r>
              <a:rPr lang="it-IT" sz="2000" dirty="0" smtClean="0"/>
              <a:t>nnuso erba e fiori,</a:t>
            </a:r>
          </a:p>
          <a:p>
            <a:pPr marL="0" indent="0">
              <a:buNone/>
            </a:pPr>
            <a:r>
              <a:rPr lang="it-IT" sz="2000" dirty="0"/>
              <a:t>m</a:t>
            </a:r>
            <a:r>
              <a:rPr lang="it-IT" sz="2000" dirty="0" smtClean="0"/>
              <a:t>i rotolo tra cunette,</a:t>
            </a:r>
          </a:p>
          <a:p>
            <a:pPr marL="0" indent="0">
              <a:buNone/>
            </a:pPr>
            <a:r>
              <a:rPr lang="it-IT" sz="2000" dirty="0" smtClean="0"/>
              <a:t>gioco con pratoline</a:t>
            </a:r>
          </a:p>
          <a:p>
            <a:pPr marL="0" indent="0">
              <a:buNone/>
            </a:pPr>
            <a:r>
              <a:rPr lang="it-IT" sz="2000" dirty="0"/>
              <a:t>e</a:t>
            </a:r>
            <a:r>
              <a:rPr lang="it-IT" sz="2000" dirty="0" smtClean="0"/>
              <a:t> non ti scordar-di-me…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 smtClean="0"/>
              <a:t>Tra poco troverò more </a:t>
            </a:r>
          </a:p>
          <a:p>
            <a:pPr marL="0" indent="0">
              <a:buNone/>
            </a:pPr>
            <a:r>
              <a:rPr lang="it-IT" sz="2000" dirty="0" smtClean="0"/>
              <a:t>e lamponi,</a:t>
            </a:r>
          </a:p>
          <a:p>
            <a:pPr marL="0" indent="0">
              <a:buNone/>
            </a:pPr>
            <a:r>
              <a:rPr lang="it-IT" sz="2000" dirty="0"/>
              <a:t>t</a:t>
            </a:r>
            <a:r>
              <a:rPr lang="it-IT" sz="2000" dirty="0" smtClean="0"/>
              <a:t>racce di miele</a:t>
            </a:r>
          </a:p>
          <a:p>
            <a:pPr marL="0" indent="0">
              <a:buNone/>
            </a:pPr>
            <a:r>
              <a:rPr lang="it-IT" sz="2000" dirty="0"/>
              <a:t>e</a:t>
            </a:r>
            <a:r>
              <a:rPr lang="it-IT" sz="2000" dirty="0" smtClean="0"/>
              <a:t> felice sarò,</a:t>
            </a:r>
          </a:p>
          <a:p>
            <a:pPr marL="0" indent="0">
              <a:buNone/>
            </a:pPr>
            <a:r>
              <a:rPr lang="it-IT" sz="2000" dirty="0"/>
              <a:t>s</a:t>
            </a:r>
            <a:r>
              <a:rPr lang="it-IT" sz="2000" dirty="0" smtClean="0"/>
              <a:t>emplicemente cosi.</a:t>
            </a:r>
          </a:p>
        </p:txBody>
      </p:sp>
    </p:spTree>
    <p:extLst>
      <p:ext uri="{BB962C8B-B14F-4D97-AF65-F5344CB8AC3E}">
        <p14:creationId xmlns:p14="http://schemas.microsoft.com/office/powerpoint/2010/main" val="4284010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63"/>
    </mc:Choice>
    <mc:Fallback>
      <p:transition spd="slow" advTm="306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riccio ha abitudini solitarie e scontrose: </a:t>
            </a:r>
            <a:r>
              <a:rPr lang="it-IT" dirty="0" smtClean="0"/>
              <a:t>tende ad </a:t>
            </a:r>
            <a:r>
              <a:rPr lang="it-IT" dirty="0"/>
              <a:t>evitare i contatti coi </a:t>
            </a:r>
            <a:r>
              <a:rPr lang="it-IT" dirty="0" smtClean="0"/>
              <a:t>suoi simili, </a:t>
            </a:r>
            <a:r>
              <a:rPr lang="it-IT" dirty="0"/>
              <a:t>dei quali avverte la presenza con l'udito o </a:t>
            </a:r>
            <a:r>
              <a:rPr lang="it-IT" dirty="0" smtClean="0"/>
              <a:t>l'olfatto. </a:t>
            </a:r>
          </a:p>
          <a:p>
            <a:r>
              <a:rPr lang="it-IT" dirty="0" smtClean="0"/>
              <a:t>In </a:t>
            </a:r>
            <a:r>
              <a:rPr lang="it-IT" dirty="0"/>
              <a:t>caso di contatto </a:t>
            </a:r>
            <a:r>
              <a:rPr lang="it-IT" dirty="0" smtClean="0"/>
              <a:t>il riccio </a:t>
            </a:r>
            <a:r>
              <a:rPr lang="it-IT" dirty="0"/>
              <a:t>non disdegnano lo scontro diretto, che viene risolto in base alle dimensioni ed all'età degli esemplari</a:t>
            </a:r>
            <a:r>
              <a:rPr lang="it-IT" dirty="0" smtClean="0"/>
              <a:t>.</a:t>
            </a:r>
          </a:p>
          <a:p>
            <a:r>
              <a:rPr lang="it-IT" dirty="0" smtClean="0"/>
              <a:t>Se incontra animali di specie diversa entra in allerta e si appallottola.</a:t>
            </a:r>
          </a:p>
          <a:p>
            <a:r>
              <a:rPr lang="it-IT" dirty="0"/>
              <a:t>Durante i mesi </a:t>
            </a:r>
            <a:r>
              <a:rPr lang="it-IT" dirty="0" smtClean="0"/>
              <a:t>invernali, </a:t>
            </a:r>
            <a:r>
              <a:rPr lang="it-IT" dirty="0"/>
              <a:t>il riccio è solito cadere in letargo: tale operazione </a:t>
            </a:r>
            <a:r>
              <a:rPr lang="it-IT" dirty="0" smtClean="0"/>
              <a:t>risulta </a:t>
            </a:r>
            <a:r>
              <a:rPr lang="it-IT" dirty="0"/>
              <a:t>piuttosto rischiosa per </a:t>
            </a:r>
            <a:r>
              <a:rPr lang="it-IT" dirty="0" smtClean="0"/>
              <a:t>l'animale perché potrebbe morire. </a:t>
            </a:r>
          </a:p>
          <a:p>
            <a:r>
              <a:rPr lang="it-IT" dirty="0" smtClean="0"/>
              <a:t>Per </a:t>
            </a:r>
            <a:r>
              <a:rPr lang="it-IT" dirty="0"/>
              <a:t>il letargo, il riccio ammucchia una buona quantità di muschio e foglie secche che fungeranno da giaciglio.</a:t>
            </a:r>
          </a:p>
        </p:txBody>
      </p:sp>
    </p:spTree>
    <p:extLst>
      <p:ext uri="{BB962C8B-B14F-4D97-AF65-F5344CB8AC3E}">
        <p14:creationId xmlns:p14="http://schemas.microsoft.com/office/powerpoint/2010/main" val="3203156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895"/>
    </mc:Choice>
    <mc:Fallback>
      <p:transition spd="slow" advTm="8895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L'aspettativa di vita </a:t>
            </a:r>
            <a:r>
              <a:rPr lang="it-IT" dirty="0" smtClean="0"/>
              <a:t>media del riccio </a:t>
            </a:r>
            <a:r>
              <a:rPr lang="it-IT" dirty="0"/>
              <a:t>è di circa 3 anni sebbene </a:t>
            </a:r>
            <a:r>
              <a:rPr lang="it-IT" dirty="0" smtClean="0"/>
              <a:t>possa </a:t>
            </a:r>
            <a:r>
              <a:rPr lang="it-IT" dirty="0"/>
              <a:t>raggiungere i 10 anni di età in assenza di pericoli e soprattutto se </a:t>
            </a:r>
            <a:r>
              <a:rPr lang="it-IT" dirty="0" smtClean="0"/>
              <a:t>tenuto lontano </a:t>
            </a:r>
            <a:r>
              <a:rPr lang="it-IT" dirty="0"/>
              <a:t>dalle strade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0945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99"/>
    </mc:Choice>
    <mc:Fallback>
      <p:transition spd="slow" advTm="4499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837" y="0"/>
            <a:ext cx="4974325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5788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97"/>
    </mc:Choice>
    <mc:Fallback>
      <p:transition spd="slow" advTm="52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Alimentazione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Per la variegata dieta che assume, risulta essere onnivoro.</a:t>
            </a:r>
          </a:p>
          <a:p>
            <a:r>
              <a:rPr lang="it-IT" dirty="0"/>
              <a:t>L'alimentazione del riccio si basa su </a:t>
            </a:r>
            <a:r>
              <a:rPr lang="it-IT" dirty="0" smtClean="0"/>
              <a:t>invertebrati di </a:t>
            </a:r>
            <a:r>
              <a:rPr lang="it-IT" dirty="0"/>
              <a:t>vario tipo, su </a:t>
            </a:r>
            <a:r>
              <a:rPr lang="it-IT" dirty="0" smtClean="0"/>
              <a:t>uova,</a:t>
            </a:r>
            <a:r>
              <a:rPr lang="it-IT" dirty="0"/>
              <a:t> </a:t>
            </a:r>
            <a:r>
              <a:rPr lang="it-IT" dirty="0" smtClean="0"/>
              <a:t>rettili ed</a:t>
            </a:r>
            <a:r>
              <a:rPr lang="it-IT" dirty="0"/>
              <a:t> </a:t>
            </a:r>
            <a:r>
              <a:rPr lang="it-IT" dirty="0" smtClean="0"/>
              <a:t>anfibi; </a:t>
            </a:r>
            <a:r>
              <a:rPr lang="it-IT" dirty="0"/>
              <a:t>non disdegna nemmeno di mangiare piccoli mammiferi, soprattutto </a:t>
            </a:r>
            <a:r>
              <a:rPr lang="it-IT" dirty="0" smtClean="0"/>
              <a:t>topi; può uccidere </a:t>
            </a:r>
            <a:r>
              <a:rPr lang="it-IT" dirty="0"/>
              <a:t>gli adulti e </a:t>
            </a:r>
            <a:r>
              <a:rPr lang="it-IT" dirty="0" smtClean="0"/>
              <a:t>dissotterrare </a:t>
            </a:r>
            <a:r>
              <a:rPr lang="it-IT" dirty="0"/>
              <a:t>i nidi per nutrirsi dei piccoli.</a:t>
            </a:r>
          </a:p>
          <a:p>
            <a:r>
              <a:rPr lang="it-IT" dirty="0"/>
              <a:t>La credenza che i ricci si nutrano prevalentemente di vipere si rivela fondata solo in casi eccezionali: l'animale non teme infatti i morsi </a:t>
            </a:r>
            <a:r>
              <a:rPr lang="it-IT" dirty="0" smtClean="0"/>
              <a:t>velenosi. </a:t>
            </a:r>
          </a:p>
          <a:p>
            <a:r>
              <a:rPr lang="it-IT" dirty="0" smtClean="0"/>
              <a:t>In </a:t>
            </a:r>
            <a:r>
              <a:rPr lang="it-IT" dirty="0"/>
              <a:t>caso di necessità, i ricci mangiano senza problemi anche ghiande, bacche, frutta ed altro materiale di origine vegetale nutrendosi in casi estremi anche di foglie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5488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386"/>
    </mc:Choice>
    <mc:Fallback>
      <p:transition spd="slow" advTm="9386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566" y="0"/>
            <a:ext cx="4982868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2168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86"/>
    </mc:Choice>
    <mc:Fallback>
      <p:transition spd="slow" advTm="45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Riproduzione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 gestazione può durare dai 30 fino ai 50 giorni e il numero di piccoli che nascono può variare da 1 a 9. Il parto avviene nel periodo fra maggio e </a:t>
            </a:r>
            <a:r>
              <a:rPr lang="it-IT" dirty="0" smtClean="0"/>
              <a:t>ottobre.</a:t>
            </a:r>
          </a:p>
          <a:p>
            <a:r>
              <a:rPr lang="it-IT" dirty="0"/>
              <a:t> I piccoli nascono già con gli aculei, ricoperti però da una membrana per proteggere la madre durante il parto; dopo 36 ore questi primi aculei saranno sostituiti da un nuovo </a:t>
            </a:r>
            <a:r>
              <a:rPr lang="it-IT" dirty="0" smtClean="0"/>
              <a:t>mantello. Dopo </a:t>
            </a:r>
            <a:r>
              <a:rPr lang="it-IT" dirty="0"/>
              <a:t>un mese, i piccoli rassomigliano completamente agli adulti.</a:t>
            </a:r>
          </a:p>
        </p:txBody>
      </p:sp>
    </p:spTree>
    <p:extLst>
      <p:ext uri="{BB962C8B-B14F-4D97-AF65-F5344CB8AC3E}">
        <p14:creationId xmlns:p14="http://schemas.microsoft.com/office/powerpoint/2010/main" val="1714760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396"/>
    </mc:Choice>
    <mc:Fallback>
      <p:transition spd="slow" advTm="7396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RICCIO CAPRICCIO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riccio capriccio combina un pasticcio</a:t>
            </a:r>
          </a:p>
          <a:p>
            <a:pPr marL="0" indent="0">
              <a:buNone/>
            </a:pPr>
            <a:r>
              <a:rPr lang="it-IT" dirty="0"/>
              <a:t>s</a:t>
            </a:r>
            <a:r>
              <a:rPr lang="it-IT" dirty="0" smtClean="0"/>
              <a:t>cappa via dalla sua tana con la pioggia e la tramontana</a:t>
            </a:r>
          </a:p>
          <a:p>
            <a:pPr marL="0" indent="0">
              <a:buNone/>
            </a:pPr>
            <a:r>
              <a:rPr lang="it-IT" dirty="0"/>
              <a:t>p</a:t>
            </a:r>
            <a:r>
              <a:rPr lang="it-IT" dirty="0" smtClean="0"/>
              <a:t>oi si becca un raffreddore, deve andare dal dottore</a:t>
            </a:r>
          </a:p>
          <a:p>
            <a:pPr marL="0" indent="0">
              <a:buNone/>
            </a:pPr>
            <a:r>
              <a:rPr lang="it-IT" dirty="0"/>
              <a:t>a</a:t>
            </a:r>
            <a:r>
              <a:rPr lang="it-IT" dirty="0" smtClean="0"/>
              <a:t>l calduccio deve stare, in letargo deve andare</a:t>
            </a:r>
          </a:p>
          <a:p>
            <a:pPr marL="0" indent="0">
              <a:buNone/>
            </a:pPr>
            <a:r>
              <a:rPr lang="it-IT" dirty="0"/>
              <a:t>i</a:t>
            </a:r>
            <a:r>
              <a:rPr lang="it-IT" smtClean="0"/>
              <a:t>l </a:t>
            </a:r>
            <a:r>
              <a:rPr lang="it-IT" dirty="0" smtClean="0"/>
              <a:t>suo sonno lungo sarà, tutto l’ inverno durerà!</a:t>
            </a:r>
          </a:p>
        </p:txBody>
      </p:sp>
    </p:spTree>
    <p:extLst>
      <p:ext uri="{BB962C8B-B14F-4D97-AF65-F5344CB8AC3E}">
        <p14:creationId xmlns:p14="http://schemas.microsoft.com/office/powerpoint/2010/main" val="909142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108"/>
    </mc:Choice>
    <mc:Fallback>
      <p:transition spd="slow" advTm="610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0" y="-1438701"/>
            <a:ext cx="6857999" cy="97354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69995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66"/>
    </mc:Choice>
    <mc:Fallback>
      <p:transition spd="slow" advTm="50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Dimensioni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Misura fino a 25–27 cm di lunghezza, per un peso che solo eccezionalmente supera il chilogrammo (anche se in vista dell'inverno il peso può raddoppiare): la coda di solito raggiunge i 2,5 cm di lunghezza.</a:t>
            </a:r>
          </a:p>
        </p:txBody>
      </p:sp>
    </p:spTree>
    <p:extLst>
      <p:ext uri="{BB962C8B-B14F-4D97-AF65-F5344CB8AC3E}">
        <p14:creationId xmlns:p14="http://schemas.microsoft.com/office/powerpoint/2010/main" val="2560163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14"/>
    </mc:Choice>
    <mc:Fallback>
      <p:transition spd="slow" advTm="511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837" y="0"/>
            <a:ext cx="4974325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0856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50"/>
    </mc:Choice>
    <mc:Fallback>
      <p:transition spd="slow" advTm="47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Aspetto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riccio presenta cranio allungato e con un piccolo </a:t>
            </a:r>
            <a:r>
              <a:rPr lang="it-IT" dirty="0" smtClean="0"/>
              <a:t>cervello, il </a:t>
            </a:r>
            <a:r>
              <a:rPr lang="it-IT" dirty="0"/>
              <a:t>principale senso del riccio è infatti </a:t>
            </a:r>
            <a:r>
              <a:rPr lang="it-IT" dirty="0" smtClean="0"/>
              <a:t>l'olfatto.</a:t>
            </a:r>
          </a:p>
          <a:p>
            <a:r>
              <a:rPr lang="it-IT" dirty="0" smtClean="0"/>
              <a:t>Anche </a:t>
            </a:r>
            <a:r>
              <a:rPr lang="it-IT" dirty="0"/>
              <a:t>il senso del </a:t>
            </a:r>
            <a:r>
              <a:rPr lang="it-IT" dirty="0" smtClean="0"/>
              <a:t>tatto</a:t>
            </a:r>
            <a:r>
              <a:rPr lang="it-IT" dirty="0"/>
              <a:t> è ben sviluppato; meno importante per loro è la </a:t>
            </a:r>
            <a:r>
              <a:rPr lang="it-IT" dirty="0" smtClean="0"/>
              <a:t>vista.</a:t>
            </a:r>
          </a:p>
          <a:p>
            <a:r>
              <a:rPr lang="it-IT" dirty="0" smtClean="0"/>
              <a:t>I </a:t>
            </a:r>
            <a:r>
              <a:rPr lang="it-IT" dirty="0"/>
              <a:t>ricci presentano forti ossa mascellari ed una </a:t>
            </a:r>
            <a:r>
              <a:rPr lang="it-IT" dirty="0" smtClean="0"/>
              <a:t>dentatura </a:t>
            </a:r>
            <a:r>
              <a:rPr lang="it-IT" dirty="0"/>
              <a:t>di 36 </a:t>
            </a:r>
            <a:r>
              <a:rPr lang="it-IT" dirty="0" smtClean="0"/>
              <a:t>denti.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9946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02"/>
    </mc:Choice>
    <mc:Fallback>
      <p:transition spd="slow" advTm="490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corpo </a:t>
            </a:r>
            <a:r>
              <a:rPr lang="it-IT" dirty="0" smtClean="0"/>
              <a:t>è </a:t>
            </a:r>
            <a:r>
              <a:rPr lang="it-IT" dirty="0"/>
              <a:t>a forma di </a:t>
            </a:r>
            <a:r>
              <a:rPr lang="it-IT" dirty="0" smtClean="0"/>
              <a:t>pera</a:t>
            </a:r>
            <a:r>
              <a:rPr lang="it-IT" dirty="0"/>
              <a:t>,</a:t>
            </a:r>
            <a:r>
              <a:rPr lang="it-IT" dirty="0" smtClean="0"/>
              <a:t> </a:t>
            </a:r>
            <a:r>
              <a:rPr lang="it-IT" dirty="0"/>
              <a:t>i</a:t>
            </a:r>
            <a:r>
              <a:rPr lang="it-IT" dirty="0" smtClean="0"/>
              <a:t>l muso è </a:t>
            </a:r>
            <a:r>
              <a:rPr lang="it-IT" dirty="0"/>
              <a:t>lungo </a:t>
            </a:r>
            <a:r>
              <a:rPr lang="it-IT" dirty="0" smtClean="0"/>
              <a:t>e </a:t>
            </a:r>
            <a:r>
              <a:rPr lang="it-IT" dirty="0"/>
              <a:t>il collo </a:t>
            </a:r>
            <a:r>
              <a:rPr lang="it-IT" dirty="0" smtClean="0"/>
              <a:t>è corto. </a:t>
            </a:r>
            <a:r>
              <a:rPr lang="it-IT" dirty="0"/>
              <a:t>Le zampe sono </a:t>
            </a:r>
            <a:r>
              <a:rPr lang="it-IT" dirty="0" smtClean="0"/>
              <a:t>corte, </a:t>
            </a:r>
            <a:r>
              <a:rPr lang="it-IT" dirty="0"/>
              <a:t>i piedi hanno forma allungata </a:t>
            </a:r>
            <a:r>
              <a:rPr lang="it-IT" dirty="0" smtClean="0"/>
              <a:t>che terminano con </a:t>
            </a:r>
            <a:r>
              <a:rPr lang="it-IT" dirty="0"/>
              <a:t>5 dita con unghie </a:t>
            </a:r>
            <a:r>
              <a:rPr lang="it-IT" dirty="0" smtClean="0"/>
              <a:t>appuntite. Le </a:t>
            </a:r>
            <a:r>
              <a:rPr lang="it-IT" dirty="0"/>
              <a:t>impronte lasciate dalle zampe </a:t>
            </a:r>
            <a:r>
              <a:rPr lang="it-IT" dirty="0" smtClean="0"/>
              <a:t>posteriori sono diverse da quelle lasciate dalle zampe anteriori.</a:t>
            </a:r>
          </a:p>
          <a:p>
            <a:r>
              <a:rPr lang="it-IT" dirty="0"/>
              <a:t>G</a:t>
            </a:r>
            <a:r>
              <a:rPr lang="it-IT" dirty="0" smtClean="0"/>
              <a:t>li aculei e il pelo </a:t>
            </a:r>
            <a:r>
              <a:rPr lang="it-IT" dirty="0"/>
              <a:t>variano di colore al cambio di stagione: </a:t>
            </a:r>
            <a:r>
              <a:rPr lang="it-IT" dirty="0" smtClean="0"/>
              <a:t>nelle </a:t>
            </a:r>
            <a:r>
              <a:rPr lang="it-IT" dirty="0"/>
              <a:t>stagioni </a:t>
            </a:r>
            <a:r>
              <a:rPr lang="it-IT" dirty="0" smtClean="0"/>
              <a:t>fredde </a:t>
            </a:r>
            <a:r>
              <a:rPr lang="it-IT" dirty="0"/>
              <a:t>gli </a:t>
            </a:r>
            <a:r>
              <a:rPr lang="it-IT" dirty="0" smtClean="0"/>
              <a:t>aculei e il pelo </a:t>
            </a:r>
            <a:r>
              <a:rPr lang="it-IT" dirty="0"/>
              <a:t>assumono un colore marroncino più scuro rispetto alle stagioni </a:t>
            </a:r>
            <a:r>
              <a:rPr lang="it-IT" dirty="0" smtClean="0"/>
              <a:t>calde </a:t>
            </a:r>
            <a:r>
              <a:rPr lang="it-IT" dirty="0"/>
              <a:t>in cui presentano un colore più chiaro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4113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40"/>
    </mc:Choice>
    <mc:Fallback>
      <p:transition spd="slow" advTm="704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aree di pelle </a:t>
            </a:r>
            <a:r>
              <a:rPr lang="it-IT" dirty="0" smtClean="0"/>
              <a:t>nuda </a:t>
            </a:r>
            <a:r>
              <a:rPr lang="it-IT" dirty="0"/>
              <a:t>sono di colore nero: il pelo è ispido e di un colore che va dal grigiastro al </a:t>
            </a:r>
            <a:r>
              <a:rPr lang="it-IT" i="1" dirty="0" smtClean="0"/>
              <a:t>beige</a:t>
            </a:r>
            <a:r>
              <a:rPr lang="it-IT" dirty="0" smtClean="0"/>
              <a:t>.</a:t>
            </a:r>
          </a:p>
          <a:p>
            <a:r>
              <a:rPr lang="it-IT" dirty="0" smtClean="0"/>
              <a:t>Nell'area </a:t>
            </a:r>
            <a:r>
              <a:rPr lang="it-IT" dirty="0"/>
              <a:t>che comprende la fronte, i fianchi ed il dorso, il pelo cede il posto </a:t>
            </a:r>
            <a:r>
              <a:rPr lang="it-IT" dirty="0" smtClean="0"/>
              <a:t>ad </a:t>
            </a:r>
            <a:r>
              <a:rPr lang="it-IT" dirty="0"/>
              <a:t>aculei </a:t>
            </a:r>
            <a:r>
              <a:rPr lang="it-IT" dirty="0" smtClean="0"/>
              <a:t>di </a:t>
            </a:r>
            <a:r>
              <a:rPr lang="it-IT" dirty="0"/>
              <a:t>colore nero </a:t>
            </a:r>
            <a:r>
              <a:rPr lang="it-IT" dirty="0" smtClean="0"/>
              <a:t>striato; sono </a:t>
            </a:r>
            <a:r>
              <a:rPr lang="it-IT" dirty="0"/>
              <a:t>appuntiti e </a:t>
            </a:r>
            <a:r>
              <a:rPr lang="it-IT" dirty="0" smtClean="0"/>
              <a:t>cavi.</a:t>
            </a:r>
          </a:p>
          <a:p>
            <a:r>
              <a:rPr lang="it-IT" dirty="0"/>
              <a:t>C</a:t>
            </a:r>
            <a:r>
              <a:rPr lang="it-IT" dirty="0" smtClean="0"/>
              <a:t>iascun </a:t>
            </a:r>
            <a:r>
              <a:rPr lang="it-IT" dirty="0"/>
              <a:t>esemplare possiede fino a 6000 </a:t>
            </a:r>
            <a:r>
              <a:rPr lang="it-IT" dirty="0" smtClean="0"/>
              <a:t>aculei.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52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16"/>
    </mc:Choice>
    <mc:Fallback>
      <p:transition spd="slow" advTm="591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83014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63"/>
    </mc:Choice>
    <mc:Fallback>
      <p:transition spd="slow" advTm="41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Biologia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riccio è un animale esclusivamente notturno</a:t>
            </a:r>
            <a:r>
              <a:rPr lang="it-IT" dirty="0" smtClean="0"/>
              <a:t>: queste abitudini sono una </a:t>
            </a:r>
            <a:r>
              <a:rPr lang="it-IT" dirty="0"/>
              <a:t>necessità dettata </a:t>
            </a:r>
            <a:r>
              <a:rPr lang="it-IT" dirty="0" smtClean="0"/>
              <a:t>da un </a:t>
            </a:r>
            <a:r>
              <a:rPr lang="it-IT" dirty="0"/>
              <a:t>adattamento allo stile di vita delle proprie prede, che sono molto più abbondanti durante la notte</a:t>
            </a:r>
            <a:r>
              <a:rPr lang="it-IT" dirty="0" smtClean="0"/>
              <a:t>. Sembra goffo ma non lo è, </a:t>
            </a:r>
            <a:r>
              <a:rPr lang="it-IT" dirty="0"/>
              <a:t>il riccio è in grado di correre velocemente e si dimostra anche un ottimo nuotatore</a:t>
            </a:r>
            <a:r>
              <a:rPr lang="it-IT" dirty="0" smtClean="0"/>
              <a:t>.</a:t>
            </a:r>
          </a:p>
          <a:p>
            <a:r>
              <a:rPr lang="it-IT" dirty="0"/>
              <a:t>Durante il giorno riposa nascosto nella sua </a:t>
            </a:r>
            <a:r>
              <a:rPr lang="it-IT" dirty="0" smtClean="0"/>
              <a:t>tana, una </a:t>
            </a:r>
            <a:r>
              <a:rPr lang="it-IT" dirty="0"/>
              <a:t>cavità del suolo posta nel sottobosco, fra i tronchi e le foglie cadute. Durante la notte esce alla ricerca di cibo, percorrendo tragitti sempre </a:t>
            </a:r>
            <a:r>
              <a:rPr lang="it-IT" dirty="0" smtClean="0"/>
              <a:t>uguali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7062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714"/>
    </mc:Choice>
    <mc:Fallback>
      <p:transition spd="slow" advTm="8714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452</Words>
  <Application>Microsoft Office PowerPoint</Application>
  <PresentationFormat>Widescreen</PresentationFormat>
  <Paragraphs>47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INDOVINA CHI SONO…</vt:lpstr>
      <vt:lpstr>Presentazione standard di PowerPoint</vt:lpstr>
      <vt:lpstr>Dimensioni</vt:lpstr>
      <vt:lpstr>Presentazione standard di PowerPoint</vt:lpstr>
      <vt:lpstr>Aspetto</vt:lpstr>
      <vt:lpstr>Presentazione standard di PowerPoint</vt:lpstr>
      <vt:lpstr>Presentazione standard di PowerPoint</vt:lpstr>
      <vt:lpstr>Presentazione standard di PowerPoint</vt:lpstr>
      <vt:lpstr>Biologia</vt:lpstr>
      <vt:lpstr>Presentazione standard di PowerPoint</vt:lpstr>
      <vt:lpstr>Presentazione standard di PowerPoint</vt:lpstr>
      <vt:lpstr>Presentazione standard di PowerPoint</vt:lpstr>
      <vt:lpstr>Alimentazione</vt:lpstr>
      <vt:lpstr>Presentazione standard di PowerPoint</vt:lpstr>
      <vt:lpstr>Riproduzione</vt:lpstr>
      <vt:lpstr>IL RICCIO CAPRICCIO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Dimensioni</dc:title>
  <dc:creator>utente</dc:creator>
  <cp:lastModifiedBy>utente</cp:lastModifiedBy>
  <cp:revision>23</cp:revision>
  <dcterms:created xsi:type="dcterms:W3CDTF">2018-06-13T12:07:52Z</dcterms:created>
  <dcterms:modified xsi:type="dcterms:W3CDTF">2018-06-19T09:06:05Z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419062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S8.2.1</vt:lpwstr>
  </property>
</Properties>
</file>